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x="18288000" cy="10287000"/>
  <p:notesSz cx="6858000" cy="9144000"/>
  <p:embeddedFontLst>
    <p:embeddedFont>
      <p:font typeface="Open Sans Extra Bold" charset="1" panose="020B0906030804020204"/>
      <p:regular r:id="rId25"/>
    </p:embeddedFont>
    <p:embeddedFont>
      <p:font typeface="Poppins Bold" charset="1" panose="00000800000000000000"/>
      <p:regular r:id="rId26"/>
    </p:embeddedFont>
    <p:embeddedFont>
      <p:font typeface="Poppins" charset="1" panose="00000500000000000000"/>
      <p:regular r:id="rId27"/>
    </p:embeddedFont>
    <p:embeddedFont>
      <p:font typeface="Impact" charset="1" panose="020B0806030902050204"/>
      <p:regular r:id="rId28"/>
    </p:embeddedFont>
    <p:embeddedFont>
      <p:font typeface="Now" charset="1" panose="00000500000000000000"/>
      <p:regular r:id="rId29"/>
    </p:embeddedFont>
    <p:embeddedFont>
      <p:font typeface="Montserrat" charset="1" panose="00000500000000000000"/>
      <p:regular r:id="rId30"/>
    </p:embeddedFont>
    <p:embeddedFont>
      <p:font typeface="Now Bold" charset="1" panose="00000800000000000000"/>
      <p:regular r:id="rId31"/>
    </p:embeddedFont>
    <p:embeddedFont>
      <p:font typeface="Canva Sans Bold" charset="1" panose="020B0803030501040103"/>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png" Type="http://schemas.openxmlformats.org/officeDocument/2006/relationships/image"/><Relationship Id="rId4" Target="../media/image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sp>
        <p:nvSpPr>
          <p:cNvPr name="Freeform 2" id="2"/>
          <p:cNvSpPr/>
          <p:nvPr/>
        </p:nvSpPr>
        <p:spPr>
          <a:xfrm flipH="false" flipV="false" rot="0">
            <a:off x="1391331" y="1581459"/>
            <a:ext cx="830009" cy="842101"/>
          </a:xfrm>
          <a:custGeom>
            <a:avLst/>
            <a:gdLst/>
            <a:ahLst/>
            <a:cxnLst/>
            <a:rect r="r" b="b" t="t" l="l"/>
            <a:pathLst>
              <a:path h="842101" w="830009">
                <a:moveTo>
                  <a:pt x="0" y="0"/>
                </a:moveTo>
                <a:lnTo>
                  <a:pt x="830010" y="0"/>
                </a:lnTo>
                <a:lnTo>
                  <a:pt x="830010" y="842101"/>
                </a:lnTo>
                <a:lnTo>
                  <a:pt x="0" y="84210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3" id="3"/>
          <p:cNvGrpSpPr/>
          <p:nvPr/>
        </p:nvGrpSpPr>
        <p:grpSpPr>
          <a:xfrm rot="0">
            <a:off x="6097502" y="5590237"/>
            <a:ext cx="14099416" cy="1409941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TextBox 6" id="6"/>
          <p:cNvSpPr txBox="true"/>
          <p:nvPr/>
        </p:nvSpPr>
        <p:spPr>
          <a:xfrm rot="0">
            <a:off x="1391331" y="3298747"/>
            <a:ext cx="8015383" cy="3201849"/>
          </a:xfrm>
          <a:prstGeom prst="rect">
            <a:avLst/>
          </a:prstGeom>
        </p:spPr>
        <p:txBody>
          <a:bodyPr anchor="t" rtlCol="false" tIns="0" lIns="0" bIns="0" rIns="0">
            <a:spAutoFit/>
          </a:bodyPr>
          <a:lstStyle/>
          <a:p>
            <a:pPr algn="l">
              <a:lnSpc>
                <a:spcPts val="12819"/>
              </a:lnSpc>
              <a:spcBef>
                <a:spcPct val="0"/>
              </a:spcBef>
            </a:pPr>
            <a:r>
              <a:rPr lang="en-US" sz="9156">
                <a:solidFill>
                  <a:srgbClr val="051D40"/>
                </a:solidFill>
                <a:latin typeface="Open Sans Extra Bold"/>
                <a:ea typeface="Open Sans Extra Bold"/>
                <a:cs typeface="Open Sans Extra Bold"/>
                <a:sym typeface="Open Sans Extra Bold"/>
              </a:rPr>
              <a:t>Hunar Bazaar</a:t>
            </a:r>
          </a:p>
        </p:txBody>
      </p:sp>
      <p:grpSp>
        <p:nvGrpSpPr>
          <p:cNvPr name="Group 7" id="7"/>
          <p:cNvGrpSpPr/>
          <p:nvPr/>
        </p:nvGrpSpPr>
        <p:grpSpPr>
          <a:xfrm rot="0">
            <a:off x="16420234" y="-1717598"/>
            <a:ext cx="3735531" cy="3735531"/>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9" id="9"/>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747857" y="-643475"/>
            <a:ext cx="1286950" cy="1286950"/>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45DA0"/>
            </a:solidFill>
          </p:spPr>
        </p:sp>
        <p:sp>
          <p:nvSpPr>
            <p:cNvPr name="TextBox 12" id="12"/>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13" id="13"/>
          <p:cNvGrpSpPr/>
          <p:nvPr/>
        </p:nvGrpSpPr>
        <p:grpSpPr>
          <a:xfrm rot="0">
            <a:off x="-1929195" y="8389571"/>
            <a:ext cx="3735531" cy="3735531"/>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alpha val="0"/>
              </a:srgbClr>
            </a:solidFill>
            <a:ln w="952500" cap="sq">
              <a:solidFill>
                <a:srgbClr val="145DA0"/>
              </a:solidFill>
              <a:prstDash val="solid"/>
              <a:miter/>
            </a:ln>
          </p:spPr>
        </p:sp>
        <p:sp>
          <p:nvSpPr>
            <p:cNvPr name="TextBox 15" id="1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16" id="16"/>
          <p:cNvSpPr/>
          <p:nvPr/>
        </p:nvSpPr>
        <p:spPr>
          <a:xfrm flipH="false" flipV="false" rot="0">
            <a:off x="8757394" y="7522582"/>
            <a:ext cx="8779632" cy="1733977"/>
          </a:xfrm>
          <a:custGeom>
            <a:avLst/>
            <a:gdLst/>
            <a:ahLst/>
            <a:cxnLst/>
            <a:rect r="r" b="b" t="t" l="l"/>
            <a:pathLst>
              <a:path h="1733977" w="8779632">
                <a:moveTo>
                  <a:pt x="0" y="0"/>
                </a:moveTo>
                <a:lnTo>
                  <a:pt x="8779632" y="0"/>
                </a:lnTo>
                <a:lnTo>
                  <a:pt x="8779632" y="1733977"/>
                </a:lnTo>
                <a:lnTo>
                  <a:pt x="0" y="1733977"/>
                </a:lnTo>
                <a:lnTo>
                  <a:pt x="0" y="0"/>
                </a:lnTo>
                <a:close/>
              </a:path>
            </a:pathLst>
          </a:custGeom>
          <a:blipFill>
            <a:blip r:embed="rId4"/>
            <a:stretch>
              <a:fillRect l="0" t="0" r="0" b="0"/>
            </a:stretch>
          </a:blipFill>
        </p:spPr>
      </p:sp>
      <p:sp>
        <p:nvSpPr>
          <p:cNvPr name="TextBox 17" id="17"/>
          <p:cNvSpPr txBox="true"/>
          <p:nvPr/>
        </p:nvSpPr>
        <p:spPr>
          <a:xfrm rot="0">
            <a:off x="2356712" y="1514784"/>
            <a:ext cx="2348484" cy="913013"/>
          </a:xfrm>
          <a:prstGeom prst="rect">
            <a:avLst/>
          </a:prstGeom>
        </p:spPr>
        <p:txBody>
          <a:bodyPr anchor="t" rtlCol="false" tIns="0" lIns="0" bIns="0" rIns="0">
            <a:spAutoFit/>
          </a:bodyPr>
          <a:lstStyle/>
          <a:p>
            <a:pPr algn="l">
              <a:lnSpc>
                <a:spcPts val="3621"/>
              </a:lnSpc>
            </a:pPr>
            <a:r>
              <a:rPr lang="en-US" sz="2586" spc="-51" b="true">
                <a:solidFill>
                  <a:srgbClr val="5B98BA"/>
                </a:solidFill>
                <a:latin typeface="Poppins Bold"/>
                <a:ea typeface="Poppins Bold"/>
                <a:cs typeface="Poppins Bold"/>
                <a:sym typeface="Poppins Bold"/>
              </a:rPr>
              <a:t>Miusys</a:t>
            </a:r>
          </a:p>
          <a:p>
            <a:pPr algn="l">
              <a:lnSpc>
                <a:spcPts val="3621"/>
              </a:lnSpc>
              <a:spcBef>
                <a:spcPct val="0"/>
              </a:spcBef>
            </a:pPr>
            <a:r>
              <a:rPr lang="en-US" b="true" sz="2586" spc="-51">
                <a:solidFill>
                  <a:srgbClr val="5B98BA"/>
                </a:solidFill>
                <a:latin typeface="Poppins Bold"/>
                <a:ea typeface="Poppins Bold"/>
                <a:cs typeface="Poppins Bold"/>
                <a:sym typeface="Poppins Bold"/>
              </a:rPr>
              <a:t>Technologies</a:t>
            </a:r>
          </a:p>
        </p:txBody>
      </p:sp>
      <p:sp>
        <p:nvSpPr>
          <p:cNvPr name="TextBox 18" id="18"/>
          <p:cNvSpPr txBox="true"/>
          <p:nvPr/>
        </p:nvSpPr>
        <p:spPr>
          <a:xfrm rot="0">
            <a:off x="1391331" y="6631448"/>
            <a:ext cx="7366063" cy="501556"/>
          </a:xfrm>
          <a:prstGeom prst="rect">
            <a:avLst/>
          </a:prstGeom>
        </p:spPr>
        <p:txBody>
          <a:bodyPr anchor="t" rtlCol="false" tIns="0" lIns="0" bIns="0" rIns="0">
            <a:spAutoFit/>
          </a:bodyPr>
          <a:lstStyle/>
          <a:p>
            <a:pPr algn="l">
              <a:lnSpc>
                <a:spcPts val="3855"/>
              </a:lnSpc>
              <a:spcBef>
                <a:spcPct val="0"/>
              </a:spcBef>
            </a:pPr>
            <a:r>
              <a:rPr lang="en-US" sz="2753" spc="-55">
                <a:solidFill>
                  <a:srgbClr val="051D40"/>
                </a:solidFill>
                <a:latin typeface="Poppins"/>
                <a:ea typeface="Poppins"/>
                <a:cs typeface="Poppins"/>
                <a:sym typeface="Poppins"/>
              </a:rPr>
              <a:t>By: Ahmed, Usman &amp; Irtaza </a:t>
            </a:r>
          </a:p>
        </p:txBody>
      </p:sp>
      <p:grpSp>
        <p:nvGrpSpPr>
          <p:cNvPr name="Group 19" id="19"/>
          <p:cNvGrpSpPr>
            <a:grpSpLocks noChangeAspect="true"/>
          </p:cNvGrpSpPr>
          <p:nvPr/>
        </p:nvGrpSpPr>
        <p:grpSpPr>
          <a:xfrm rot="0">
            <a:off x="8573918" y="3143201"/>
            <a:ext cx="9146584" cy="5246370"/>
            <a:chOff x="0" y="0"/>
            <a:chExt cx="7981950" cy="4578350"/>
          </a:xfrm>
        </p:grpSpPr>
        <p:sp>
          <p:nvSpPr>
            <p:cNvPr name="Freeform 20" id="20"/>
            <p:cNvSpPr/>
            <p:nvPr/>
          </p:nvSpPr>
          <p:spPr>
            <a:xfrm flipH="false" flipV="false" rot="0">
              <a:off x="765810" y="21590"/>
              <a:ext cx="6451600" cy="4326890"/>
            </a:xfrm>
            <a:custGeom>
              <a:avLst/>
              <a:gdLst/>
              <a:ahLst/>
              <a:cxnLst/>
              <a:rect r="r" b="b" t="t" l="l"/>
              <a:pathLst>
                <a:path h="4326890" w="6451600">
                  <a:moveTo>
                    <a:pt x="6224270" y="0"/>
                  </a:moveTo>
                  <a:lnTo>
                    <a:pt x="226060" y="0"/>
                  </a:lnTo>
                  <a:cubicBezTo>
                    <a:pt x="101600" y="0"/>
                    <a:pt x="0" y="101600"/>
                    <a:pt x="0" y="226060"/>
                  </a:cubicBezTo>
                  <a:lnTo>
                    <a:pt x="0" y="4326890"/>
                  </a:lnTo>
                  <a:lnTo>
                    <a:pt x="6451601" y="4326890"/>
                  </a:lnTo>
                  <a:lnTo>
                    <a:pt x="6451601" y="226060"/>
                  </a:lnTo>
                  <a:cubicBezTo>
                    <a:pt x="6450331" y="101600"/>
                    <a:pt x="6348731" y="0"/>
                    <a:pt x="6224270" y="0"/>
                  </a:cubicBezTo>
                  <a:close/>
                  <a:moveTo>
                    <a:pt x="6252210" y="4043680"/>
                  </a:moveTo>
                  <a:lnTo>
                    <a:pt x="196851" y="4043680"/>
                  </a:lnTo>
                  <a:lnTo>
                    <a:pt x="196851" y="255270"/>
                  </a:lnTo>
                  <a:lnTo>
                    <a:pt x="6252210" y="255270"/>
                  </a:lnTo>
                  <a:lnTo>
                    <a:pt x="6252210" y="4043680"/>
                  </a:lnTo>
                  <a:close/>
                </a:path>
              </a:pathLst>
            </a:custGeom>
            <a:solidFill>
              <a:srgbClr val="242424"/>
            </a:solidFill>
          </p:spPr>
        </p:sp>
        <p:sp>
          <p:nvSpPr>
            <p:cNvPr name="Freeform 21" id="21"/>
            <p:cNvSpPr/>
            <p:nvPr/>
          </p:nvSpPr>
          <p:spPr>
            <a:xfrm flipH="false" flipV="false" rot="0">
              <a:off x="0" y="0"/>
              <a:ext cx="7981950" cy="4542790"/>
            </a:xfrm>
            <a:custGeom>
              <a:avLst/>
              <a:gdLst/>
              <a:ahLst/>
              <a:cxnLst/>
              <a:rect r="r" b="b" t="t" l="l"/>
              <a:pathLst>
                <a:path h="4542790" w="7981950">
                  <a:moveTo>
                    <a:pt x="7239000" y="4348480"/>
                  </a:moveTo>
                  <a:lnTo>
                    <a:pt x="7239000" y="243840"/>
                  </a:lnTo>
                  <a:cubicBezTo>
                    <a:pt x="7239000" y="109220"/>
                    <a:pt x="7129780" y="0"/>
                    <a:pt x="6995160" y="0"/>
                  </a:cubicBezTo>
                  <a:lnTo>
                    <a:pt x="985520" y="0"/>
                  </a:lnTo>
                  <a:cubicBezTo>
                    <a:pt x="852170" y="0"/>
                    <a:pt x="742950" y="109220"/>
                    <a:pt x="742950" y="243840"/>
                  </a:cubicBezTo>
                  <a:lnTo>
                    <a:pt x="742950" y="4349750"/>
                  </a:lnTo>
                  <a:lnTo>
                    <a:pt x="0" y="4349750"/>
                  </a:lnTo>
                  <a:lnTo>
                    <a:pt x="0" y="4447540"/>
                  </a:lnTo>
                  <a:cubicBezTo>
                    <a:pt x="0" y="4500880"/>
                    <a:pt x="43180" y="4542790"/>
                    <a:pt x="95250" y="4542790"/>
                  </a:cubicBezTo>
                  <a:lnTo>
                    <a:pt x="7886700" y="4542790"/>
                  </a:lnTo>
                  <a:cubicBezTo>
                    <a:pt x="7940040" y="4542790"/>
                    <a:pt x="7981950" y="4499610"/>
                    <a:pt x="7981950" y="4447540"/>
                  </a:cubicBezTo>
                  <a:lnTo>
                    <a:pt x="7981950" y="4349750"/>
                  </a:lnTo>
                  <a:lnTo>
                    <a:pt x="7239000" y="4349750"/>
                  </a:lnTo>
                  <a:close/>
                  <a:moveTo>
                    <a:pt x="4519930" y="4348480"/>
                  </a:moveTo>
                  <a:lnTo>
                    <a:pt x="4519930" y="4349750"/>
                  </a:lnTo>
                  <a:cubicBezTo>
                    <a:pt x="4519930" y="4403090"/>
                    <a:pt x="4476750" y="4445000"/>
                    <a:pt x="4424680" y="4445000"/>
                  </a:cubicBezTo>
                  <a:lnTo>
                    <a:pt x="3557270" y="4445000"/>
                  </a:lnTo>
                  <a:cubicBezTo>
                    <a:pt x="3503930" y="4445000"/>
                    <a:pt x="3462020" y="4401820"/>
                    <a:pt x="3462020" y="4349750"/>
                  </a:cubicBezTo>
                  <a:lnTo>
                    <a:pt x="3462020" y="4348480"/>
                  </a:lnTo>
                  <a:lnTo>
                    <a:pt x="765810" y="4348480"/>
                  </a:lnTo>
                  <a:lnTo>
                    <a:pt x="765810" y="247650"/>
                  </a:lnTo>
                  <a:cubicBezTo>
                    <a:pt x="765810" y="123190"/>
                    <a:pt x="867410" y="21590"/>
                    <a:pt x="991870" y="21590"/>
                  </a:cubicBezTo>
                  <a:lnTo>
                    <a:pt x="6990080" y="21590"/>
                  </a:lnTo>
                  <a:cubicBezTo>
                    <a:pt x="7114539" y="21590"/>
                    <a:pt x="7216139" y="123190"/>
                    <a:pt x="7216139" y="247650"/>
                  </a:cubicBezTo>
                  <a:lnTo>
                    <a:pt x="7216139" y="4348480"/>
                  </a:lnTo>
                  <a:lnTo>
                    <a:pt x="4519930" y="4348480"/>
                  </a:lnTo>
                  <a:close/>
                </a:path>
              </a:pathLst>
            </a:custGeom>
            <a:solidFill>
              <a:srgbClr val="E9E9E9"/>
            </a:solidFill>
          </p:spPr>
        </p:sp>
        <p:sp>
          <p:nvSpPr>
            <p:cNvPr name="Freeform 22" id="22"/>
            <p:cNvSpPr/>
            <p:nvPr/>
          </p:nvSpPr>
          <p:spPr>
            <a:xfrm flipH="false" flipV="false" rot="0">
              <a:off x="3460750" y="4349750"/>
              <a:ext cx="1059180" cy="96520"/>
            </a:xfrm>
            <a:custGeom>
              <a:avLst/>
              <a:gdLst/>
              <a:ahLst/>
              <a:cxnLst/>
              <a:rect r="r" b="b" t="t" l="l"/>
              <a:pathLst>
                <a:path h="96520" w="1059180">
                  <a:moveTo>
                    <a:pt x="96520" y="96520"/>
                  </a:moveTo>
                  <a:lnTo>
                    <a:pt x="963930" y="96520"/>
                  </a:lnTo>
                  <a:cubicBezTo>
                    <a:pt x="1017270" y="96520"/>
                    <a:pt x="1059180" y="53340"/>
                    <a:pt x="1059180" y="1270"/>
                  </a:cubicBezTo>
                  <a:lnTo>
                    <a:pt x="1059180" y="0"/>
                  </a:lnTo>
                  <a:lnTo>
                    <a:pt x="0" y="0"/>
                  </a:lnTo>
                  <a:lnTo>
                    <a:pt x="0" y="1270"/>
                  </a:lnTo>
                  <a:cubicBezTo>
                    <a:pt x="0" y="53340"/>
                    <a:pt x="43180" y="96520"/>
                    <a:pt x="96520" y="96520"/>
                  </a:cubicBezTo>
                  <a:close/>
                </a:path>
              </a:pathLst>
            </a:custGeom>
            <a:solidFill>
              <a:srgbClr val="CCCCCC"/>
            </a:solidFill>
          </p:spPr>
        </p:sp>
        <p:sp>
          <p:nvSpPr>
            <p:cNvPr name="Freeform 23" id="23"/>
            <p:cNvSpPr/>
            <p:nvPr/>
          </p:nvSpPr>
          <p:spPr>
            <a:xfrm flipH="false" flipV="false" rot="0">
              <a:off x="163830" y="4542790"/>
              <a:ext cx="7654290" cy="35560"/>
            </a:xfrm>
            <a:custGeom>
              <a:avLst/>
              <a:gdLst/>
              <a:ahLst/>
              <a:cxnLst/>
              <a:rect r="r" b="b" t="t" l="l"/>
              <a:pathLst>
                <a:path h="35560" w="7654290">
                  <a:moveTo>
                    <a:pt x="0" y="0"/>
                  </a:moveTo>
                  <a:cubicBezTo>
                    <a:pt x="0" y="20320"/>
                    <a:pt x="16510" y="35560"/>
                    <a:pt x="35560" y="35560"/>
                  </a:cubicBezTo>
                  <a:lnTo>
                    <a:pt x="7618730" y="35560"/>
                  </a:lnTo>
                  <a:cubicBezTo>
                    <a:pt x="7639050" y="35560"/>
                    <a:pt x="7654290" y="19050"/>
                    <a:pt x="7654290" y="0"/>
                  </a:cubicBezTo>
                  <a:lnTo>
                    <a:pt x="0" y="0"/>
                  </a:lnTo>
                  <a:close/>
                </a:path>
              </a:pathLst>
            </a:custGeom>
            <a:solidFill>
              <a:srgbClr val="CCCCCC"/>
            </a:solidFill>
          </p:spPr>
        </p:sp>
        <p:sp>
          <p:nvSpPr>
            <p:cNvPr name="Freeform 24" id="24"/>
            <p:cNvSpPr/>
            <p:nvPr/>
          </p:nvSpPr>
          <p:spPr>
            <a:xfrm flipH="false" flipV="false" rot="0">
              <a:off x="962660" y="276860"/>
              <a:ext cx="6055360" cy="3789680"/>
            </a:xfrm>
            <a:custGeom>
              <a:avLst/>
              <a:gdLst/>
              <a:ahLst/>
              <a:cxnLst/>
              <a:rect r="r" b="b" t="t" l="l"/>
              <a:pathLst>
                <a:path h="3789680" w="6055360">
                  <a:moveTo>
                    <a:pt x="0" y="0"/>
                  </a:moveTo>
                  <a:lnTo>
                    <a:pt x="6055360" y="0"/>
                  </a:lnTo>
                  <a:lnTo>
                    <a:pt x="6055360" y="3789680"/>
                  </a:lnTo>
                  <a:lnTo>
                    <a:pt x="0" y="3789680"/>
                  </a:lnTo>
                  <a:close/>
                </a:path>
              </a:pathLst>
            </a:custGeom>
            <a:blipFill>
              <a:blip r:embed="rId5"/>
              <a:stretch>
                <a:fillRect l="-5697" t="0" r="-5697" b="0"/>
              </a:stretch>
            </a:blipFill>
          </p:spPr>
        </p:sp>
      </p:grpSp>
    </p:spTree>
  </p:cSld>
  <p:clrMapOvr>
    <a:masterClrMapping/>
  </p:clrMapOvr>
</p:sld>
</file>

<file path=ppt/slides/slide10.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584502" y="2454327"/>
            <a:ext cx="15118997" cy="5378346"/>
            <a:chOff x="0" y="0"/>
            <a:chExt cx="20158662" cy="7171127"/>
          </a:xfrm>
        </p:grpSpPr>
        <p:sp>
          <p:nvSpPr>
            <p:cNvPr name="TextBox 3" id="3"/>
            <p:cNvSpPr txBox="true"/>
            <p:nvPr/>
          </p:nvSpPr>
          <p:spPr>
            <a:xfrm rot="0">
              <a:off x="0" y="2296333"/>
              <a:ext cx="20158662" cy="4874794"/>
            </a:xfrm>
            <a:prstGeom prst="rect">
              <a:avLst/>
            </a:prstGeom>
          </p:spPr>
          <p:txBody>
            <a:bodyPr anchor="t" rtlCol="false" tIns="0" lIns="0" bIns="0" rIns="0">
              <a:spAutoFit/>
            </a:bodyPr>
            <a:lstStyle/>
            <a:p>
              <a:pPr algn="ctr">
                <a:lnSpc>
                  <a:spcPts val="21144"/>
                </a:lnSpc>
              </a:pPr>
              <a:r>
                <a:rPr lang="en-US" sz="26430" spc="-264">
                  <a:solidFill>
                    <a:srgbClr val="428CE2"/>
                  </a:solidFill>
                  <a:latin typeface="Impact"/>
                  <a:ea typeface="Impact"/>
                  <a:cs typeface="Impact"/>
                  <a:sym typeface="Impact"/>
                </a:rPr>
                <a:t>FACTORY</a:t>
              </a:r>
            </a:p>
          </p:txBody>
        </p:sp>
        <p:sp>
          <p:nvSpPr>
            <p:cNvPr name="TextBox 4" id="4"/>
            <p:cNvSpPr txBox="true"/>
            <p:nvPr/>
          </p:nvSpPr>
          <p:spPr>
            <a:xfrm rot="0">
              <a:off x="0" y="190500"/>
              <a:ext cx="20158662" cy="1836910"/>
            </a:xfrm>
            <a:prstGeom prst="rect">
              <a:avLst/>
            </a:prstGeom>
          </p:spPr>
          <p:txBody>
            <a:bodyPr anchor="t" rtlCol="false" tIns="0" lIns="0" bIns="0" rIns="0">
              <a:spAutoFit/>
            </a:bodyPr>
            <a:lstStyle/>
            <a:p>
              <a:pPr algn="ctr">
                <a:lnSpc>
                  <a:spcPts val="10010"/>
                </a:lnSpc>
              </a:pPr>
              <a:r>
                <a:rPr lang="en-US" sz="10010">
                  <a:solidFill>
                    <a:srgbClr val="0F2F76"/>
                  </a:solidFill>
                  <a:latin typeface="Montserrat"/>
                  <a:ea typeface="Montserrat"/>
                  <a:cs typeface="Montserrat"/>
                  <a:sym typeface="Montserrat"/>
                </a:rPr>
                <a:t>SINGLETON</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F2F2F"/>
        </a:solidFill>
      </p:bgPr>
    </p:bg>
    <p:spTree>
      <p:nvGrpSpPr>
        <p:cNvPr id="1" name=""/>
        <p:cNvGrpSpPr/>
        <p:nvPr/>
      </p:nvGrpSpPr>
      <p:grpSpPr>
        <a:xfrm>
          <a:off x="0" y="0"/>
          <a:ext cx="0" cy="0"/>
          <a:chOff x="0" y="0"/>
          <a:chExt cx="0" cy="0"/>
        </a:xfrm>
      </p:grpSpPr>
      <p:sp>
        <p:nvSpPr>
          <p:cNvPr name="Freeform 2" id="2"/>
          <p:cNvSpPr/>
          <p:nvPr/>
        </p:nvSpPr>
        <p:spPr>
          <a:xfrm flipH="false" flipV="false" rot="0">
            <a:off x="1831398" y="0"/>
            <a:ext cx="14625205" cy="10287000"/>
          </a:xfrm>
          <a:custGeom>
            <a:avLst/>
            <a:gdLst/>
            <a:ahLst/>
            <a:cxnLst/>
            <a:rect r="r" b="b" t="t" l="l"/>
            <a:pathLst>
              <a:path h="10287000" w="14625205">
                <a:moveTo>
                  <a:pt x="0" y="0"/>
                </a:moveTo>
                <a:lnTo>
                  <a:pt x="14625204" y="0"/>
                </a:lnTo>
                <a:lnTo>
                  <a:pt x="14625204" y="10287000"/>
                </a:lnTo>
                <a:lnTo>
                  <a:pt x="0" y="10287000"/>
                </a:lnTo>
                <a:lnTo>
                  <a:pt x="0" y="0"/>
                </a:lnTo>
                <a:close/>
              </a:path>
            </a:pathLst>
          </a:custGeom>
          <a:blipFill>
            <a:blip r:embed="rId2"/>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2730639" y="-350510"/>
            <a:ext cx="12826721" cy="4562905"/>
            <a:chOff x="0" y="0"/>
            <a:chExt cx="17102295" cy="6083873"/>
          </a:xfrm>
        </p:grpSpPr>
        <p:sp>
          <p:nvSpPr>
            <p:cNvPr name="TextBox 3" id="3"/>
            <p:cNvSpPr txBox="true"/>
            <p:nvPr/>
          </p:nvSpPr>
          <p:spPr>
            <a:xfrm rot="0">
              <a:off x="0" y="1956594"/>
              <a:ext cx="17102295" cy="4127279"/>
            </a:xfrm>
            <a:prstGeom prst="rect">
              <a:avLst/>
            </a:prstGeom>
          </p:spPr>
          <p:txBody>
            <a:bodyPr anchor="t" rtlCol="false" tIns="0" lIns="0" bIns="0" rIns="0">
              <a:spAutoFit/>
            </a:bodyPr>
            <a:lstStyle/>
            <a:p>
              <a:pPr algn="ctr">
                <a:lnSpc>
                  <a:spcPts val="17938"/>
                </a:lnSpc>
              </a:pPr>
              <a:r>
                <a:rPr lang="en-US" sz="22423" spc="-224">
                  <a:solidFill>
                    <a:srgbClr val="428CE2"/>
                  </a:solidFill>
                  <a:latin typeface="Impact"/>
                  <a:ea typeface="Impact"/>
                  <a:cs typeface="Impact"/>
                  <a:sym typeface="Impact"/>
                </a:rPr>
                <a:t>STRATEGY</a:t>
              </a:r>
            </a:p>
          </p:txBody>
        </p:sp>
        <p:sp>
          <p:nvSpPr>
            <p:cNvPr name="TextBox 4" id="4"/>
            <p:cNvSpPr txBox="true"/>
            <p:nvPr/>
          </p:nvSpPr>
          <p:spPr>
            <a:xfrm rot="0">
              <a:off x="0" y="171450"/>
              <a:ext cx="17102295" cy="1548573"/>
            </a:xfrm>
            <a:prstGeom prst="rect">
              <a:avLst/>
            </a:prstGeom>
          </p:spPr>
          <p:txBody>
            <a:bodyPr anchor="t" rtlCol="false" tIns="0" lIns="0" bIns="0" rIns="0">
              <a:spAutoFit/>
            </a:bodyPr>
            <a:lstStyle/>
            <a:p>
              <a:pPr algn="ctr">
                <a:lnSpc>
                  <a:spcPts val="8492"/>
                </a:lnSpc>
              </a:pPr>
            </a:p>
          </p:txBody>
        </p:sp>
      </p:grpSp>
      <p:sp>
        <p:nvSpPr>
          <p:cNvPr name="Freeform 5" id="5"/>
          <p:cNvSpPr/>
          <p:nvPr/>
        </p:nvSpPr>
        <p:spPr>
          <a:xfrm flipH="false" flipV="false" rot="0">
            <a:off x="4100952" y="3393474"/>
            <a:ext cx="10661448" cy="6085653"/>
          </a:xfrm>
          <a:custGeom>
            <a:avLst/>
            <a:gdLst/>
            <a:ahLst/>
            <a:cxnLst/>
            <a:rect r="r" b="b" t="t" l="l"/>
            <a:pathLst>
              <a:path h="6085653" w="10661448">
                <a:moveTo>
                  <a:pt x="0" y="0"/>
                </a:moveTo>
                <a:lnTo>
                  <a:pt x="10661447" y="0"/>
                </a:lnTo>
                <a:lnTo>
                  <a:pt x="10661447" y="6085653"/>
                </a:lnTo>
                <a:lnTo>
                  <a:pt x="0" y="6085653"/>
                </a:lnTo>
                <a:lnTo>
                  <a:pt x="0" y="0"/>
                </a:lnTo>
                <a:close/>
              </a:path>
            </a:pathLst>
          </a:custGeom>
          <a:blipFill>
            <a:blip r:embed="rId2"/>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84502" y="2454327"/>
            <a:ext cx="15118997" cy="5378346"/>
            <a:chOff x="0" y="0"/>
            <a:chExt cx="20158662" cy="7171127"/>
          </a:xfrm>
        </p:grpSpPr>
        <p:sp>
          <p:nvSpPr>
            <p:cNvPr name="TextBox 3" id="3"/>
            <p:cNvSpPr txBox="true"/>
            <p:nvPr/>
          </p:nvSpPr>
          <p:spPr>
            <a:xfrm rot="0">
              <a:off x="0" y="2296333"/>
              <a:ext cx="20158662" cy="4874794"/>
            </a:xfrm>
            <a:prstGeom prst="rect">
              <a:avLst/>
            </a:prstGeom>
          </p:spPr>
          <p:txBody>
            <a:bodyPr anchor="t" rtlCol="false" tIns="0" lIns="0" bIns="0" rIns="0">
              <a:spAutoFit/>
            </a:bodyPr>
            <a:lstStyle/>
            <a:p>
              <a:pPr algn="ctr">
                <a:lnSpc>
                  <a:spcPts val="21144"/>
                </a:lnSpc>
              </a:pPr>
              <a:r>
                <a:rPr lang="en-US" sz="26430" spc="-264">
                  <a:solidFill>
                    <a:srgbClr val="428CE2"/>
                  </a:solidFill>
                  <a:latin typeface="Impact"/>
                  <a:ea typeface="Impact"/>
                  <a:cs typeface="Impact"/>
                  <a:sym typeface="Impact"/>
                </a:rPr>
                <a:t>DIAGRAMS</a:t>
              </a:r>
            </a:p>
          </p:txBody>
        </p:sp>
        <p:sp>
          <p:nvSpPr>
            <p:cNvPr name="TextBox 4" id="4"/>
            <p:cNvSpPr txBox="true"/>
            <p:nvPr/>
          </p:nvSpPr>
          <p:spPr>
            <a:xfrm rot="0">
              <a:off x="0" y="190500"/>
              <a:ext cx="20158662" cy="1836910"/>
            </a:xfrm>
            <a:prstGeom prst="rect">
              <a:avLst/>
            </a:prstGeom>
          </p:spPr>
          <p:txBody>
            <a:bodyPr anchor="t" rtlCol="false" tIns="0" lIns="0" bIns="0" rIns="0">
              <a:spAutoFit/>
            </a:bodyPr>
            <a:lstStyle/>
            <a:p>
              <a:pPr algn="ctr">
                <a:lnSpc>
                  <a:spcPts val="10010"/>
                </a:lnSpc>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890430" y="348872"/>
            <a:ext cx="11949228" cy="9589256"/>
          </a:xfrm>
          <a:custGeom>
            <a:avLst/>
            <a:gdLst/>
            <a:ahLst/>
            <a:cxnLst/>
            <a:rect r="r" b="b" t="t" l="l"/>
            <a:pathLst>
              <a:path h="9589256" w="11949228">
                <a:moveTo>
                  <a:pt x="0" y="0"/>
                </a:moveTo>
                <a:lnTo>
                  <a:pt x="11949228" y="0"/>
                </a:lnTo>
                <a:lnTo>
                  <a:pt x="11949228" y="9589256"/>
                </a:lnTo>
                <a:lnTo>
                  <a:pt x="0" y="9589256"/>
                </a:lnTo>
                <a:lnTo>
                  <a:pt x="0" y="0"/>
                </a:lnTo>
                <a:close/>
              </a:path>
            </a:pathLst>
          </a:custGeom>
          <a:blipFill>
            <a:blip r:embed="rId2"/>
            <a:stretch>
              <a:fillRect l="0" t="0" r="0" b="0"/>
            </a:stretch>
          </a:blipFill>
        </p:spPr>
      </p:sp>
      <p:sp>
        <p:nvSpPr>
          <p:cNvPr name="TextBox 3" id="3"/>
          <p:cNvSpPr txBox="true"/>
          <p:nvPr/>
        </p:nvSpPr>
        <p:spPr>
          <a:xfrm rot="0">
            <a:off x="448682" y="1674485"/>
            <a:ext cx="7951440" cy="1566544"/>
          </a:xfrm>
          <a:prstGeom prst="rect">
            <a:avLst/>
          </a:prstGeom>
        </p:spPr>
        <p:txBody>
          <a:bodyPr anchor="t" rtlCol="false" tIns="0" lIns="0" bIns="0" rIns="0">
            <a:spAutoFit/>
          </a:bodyPr>
          <a:lstStyle/>
          <a:p>
            <a:pPr algn="ctr">
              <a:lnSpc>
                <a:spcPts val="12880"/>
              </a:lnSpc>
            </a:pPr>
            <a:r>
              <a:rPr lang="en-US" sz="9200" b="true">
                <a:solidFill>
                  <a:srgbClr val="000000"/>
                </a:solidFill>
                <a:latin typeface="Canva Sans Bold"/>
                <a:ea typeface="Canva Sans Bold"/>
                <a:cs typeface="Canva Sans Bold"/>
                <a:sym typeface="Canva Sans Bold"/>
              </a:rPr>
              <a:t>SSD for Buyer</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4715" y="3707044"/>
            <a:ext cx="17053376" cy="4924162"/>
          </a:xfrm>
          <a:custGeom>
            <a:avLst/>
            <a:gdLst/>
            <a:ahLst/>
            <a:cxnLst/>
            <a:rect r="r" b="b" t="t" l="l"/>
            <a:pathLst>
              <a:path h="4924162" w="17053376">
                <a:moveTo>
                  <a:pt x="0" y="0"/>
                </a:moveTo>
                <a:lnTo>
                  <a:pt x="17053377" y="0"/>
                </a:lnTo>
                <a:lnTo>
                  <a:pt x="17053377" y="4924162"/>
                </a:lnTo>
                <a:lnTo>
                  <a:pt x="0" y="4924162"/>
                </a:lnTo>
                <a:lnTo>
                  <a:pt x="0" y="0"/>
                </a:lnTo>
                <a:close/>
              </a:path>
            </a:pathLst>
          </a:custGeom>
          <a:blipFill>
            <a:blip r:embed="rId2"/>
            <a:stretch>
              <a:fillRect l="0" t="0" r="0" b="0"/>
            </a:stretch>
          </a:blipFill>
        </p:spPr>
      </p:sp>
      <p:sp>
        <p:nvSpPr>
          <p:cNvPr name="TextBox 3" id="3"/>
          <p:cNvSpPr txBox="true"/>
          <p:nvPr/>
        </p:nvSpPr>
        <p:spPr>
          <a:xfrm rot="0">
            <a:off x="10042307" y="1096594"/>
            <a:ext cx="7216993" cy="2940051"/>
          </a:xfrm>
          <a:prstGeom prst="rect">
            <a:avLst/>
          </a:prstGeom>
        </p:spPr>
        <p:txBody>
          <a:bodyPr anchor="t" rtlCol="false" tIns="0" lIns="0" bIns="0" rIns="0">
            <a:spAutoFit/>
          </a:bodyPr>
          <a:lstStyle/>
          <a:p>
            <a:pPr algn="ctr">
              <a:lnSpc>
                <a:spcPts val="10000"/>
              </a:lnSpc>
            </a:pPr>
            <a:r>
              <a:rPr lang="en-US" sz="12500" spc="-125">
                <a:solidFill>
                  <a:srgbClr val="428CE2"/>
                </a:solidFill>
                <a:latin typeface="Impact"/>
                <a:ea typeface="Impact"/>
                <a:cs typeface="Impact"/>
                <a:sym typeface="Impact"/>
              </a:rPr>
              <a:t>COMPONENT </a:t>
            </a:r>
          </a:p>
          <a:p>
            <a:pPr algn="ctr">
              <a:lnSpc>
                <a:spcPts val="10000"/>
              </a:lnSpc>
            </a:pPr>
            <a:r>
              <a:rPr lang="en-US" sz="12500" spc="-125">
                <a:solidFill>
                  <a:srgbClr val="428CE2"/>
                </a:solidFill>
                <a:latin typeface="Impact"/>
                <a:ea typeface="Impact"/>
                <a:cs typeface="Impact"/>
                <a:sym typeface="Impact"/>
              </a:rPr>
              <a:t>DIAGRAM</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15050" y="1392442"/>
            <a:ext cx="13283995" cy="8081097"/>
          </a:xfrm>
          <a:custGeom>
            <a:avLst/>
            <a:gdLst/>
            <a:ahLst/>
            <a:cxnLst/>
            <a:rect r="r" b="b" t="t" l="l"/>
            <a:pathLst>
              <a:path h="8081097" w="13283995">
                <a:moveTo>
                  <a:pt x="0" y="0"/>
                </a:moveTo>
                <a:lnTo>
                  <a:pt x="13283994" y="0"/>
                </a:lnTo>
                <a:lnTo>
                  <a:pt x="13283994" y="8081097"/>
                </a:lnTo>
                <a:lnTo>
                  <a:pt x="0" y="8081097"/>
                </a:lnTo>
                <a:lnTo>
                  <a:pt x="0" y="0"/>
                </a:lnTo>
                <a:close/>
              </a:path>
            </a:pathLst>
          </a:custGeom>
          <a:blipFill>
            <a:blip r:embed="rId2"/>
            <a:stretch>
              <a:fillRect l="0" t="0" r="0" b="0"/>
            </a:stretch>
          </a:blipFill>
        </p:spPr>
      </p:sp>
      <p:sp>
        <p:nvSpPr>
          <p:cNvPr name="TextBox 3" id="3"/>
          <p:cNvSpPr txBox="true"/>
          <p:nvPr/>
        </p:nvSpPr>
        <p:spPr>
          <a:xfrm rot="0">
            <a:off x="10042307" y="1785685"/>
            <a:ext cx="7216993" cy="2940051"/>
          </a:xfrm>
          <a:prstGeom prst="rect">
            <a:avLst/>
          </a:prstGeom>
        </p:spPr>
        <p:txBody>
          <a:bodyPr anchor="t" rtlCol="false" tIns="0" lIns="0" bIns="0" rIns="0">
            <a:spAutoFit/>
          </a:bodyPr>
          <a:lstStyle/>
          <a:p>
            <a:pPr algn="ctr">
              <a:lnSpc>
                <a:spcPts val="10000"/>
              </a:lnSpc>
            </a:pPr>
            <a:r>
              <a:rPr lang="en-US" sz="12500" spc="-125">
                <a:solidFill>
                  <a:srgbClr val="428CE2"/>
                </a:solidFill>
                <a:latin typeface="Impact"/>
                <a:ea typeface="Impact"/>
                <a:cs typeface="Impact"/>
                <a:sym typeface="Impact"/>
              </a:rPr>
              <a:t>CLASS DIAGRAM</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545128" y="308888"/>
            <a:ext cx="11855509" cy="9669225"/>
          </a:xfrm>
          <a:custGeom>
            <a:avLst/>
            <a:gdLst/>
            <a:ahLst/>
            <a:cxnLst/>
            <a:rect r="r" b="b" t="t" l="l"/>
            <a:pathLst>
              <a:path h="9669225" w="11855509">
                <a:moveTo>
                  <a:pt x="0" y="0"/>
                </a:moveTo>
                <a:lnTo>
                  <a:pt x="11855509" y="0"/>
                </a:lnTo>
                <a:lnTo>
                  <a:pt x="11855509" y="9669224"/>
                </a:lnTo>
                <a:lnTo>
                  <a:pt x="0" y="9669224"/>
                </a:lnTo>
                <a:lnTo>
                  <a:pt x="0" y="0"/>
                </a:lnTo>
                <a:close/>
              </a:path>
            </a:pathLst>
          </a:custGeom>
          <a:blipFill>
            <a:blip r:embed="rId2"/>
            <a:stretch>
              <a:fillRect l="0" t="-47895" r="0" b="0"/>
            </a:stretch>
          </a:blipFill>
        </p:spPr>
      </p:sp>
      <p:sp>
        <p:nvSpPr>
          <p:cNvPr name="Freeform 3" id="3"/>
          <p:cNvSpPr/>
          <p:nvPr/>
        </p:nvSpPr>
        <p:spPr>
          <a:xfrm flipH="false" flipV="false" rot="0">
            <a:off x="1028700" y="0"/>
            <a:ext cx="2528148" cy="5143500"/>
          </a:xfrm>
          <a:custGeom>
            <a:avLst/>
            <a:gdLst/>
            <a:ahLst/>
            <a:cxnLst/>
            <a:rect r="r" b="b" t="t" l="l"/>
            <a:pathLst>
              <a:path h="5143500" w="2528148">
                <a:moveTo>
                  <a:pt x="0" y="0"/>
                </a:moveTo>
                <a:lnTo>
                  <a:pt x="2528148" y="0"/>
                </a:lnTo>
                <a:lnTo>
                  <a:pt x="2528148" y="5143500"/>
                </a:lnTo>
                <a:lnTo>
                  <a:pt x="0" y="5143500"/>
                </a:lnTo>
                <a:lnTo>
                  <a:pt x="0" y="0"/>
                </a:lnTo>
                <a:close/>
              </a:path>
            </a:pathLst>
          </a:custGeom>
          <a:blipFill>
            <a:blip r:embed="rId2"/>
            <a:stretch>
              <a:fillRect l="0" t="0" r="-415973" b="-205912"/>
            </a:stretch>
          </a:blipFill>
        </p:spPr>
      </p:sp>
      <p:sp>
        <p:nvSpPr>
          <p:cNvPr name="AutoShape 4" id="4"/>
          <p:cNvSpPr/>
          <p:nvPr/>
        </p:nvSpPr>
        <p:spPr>
          <a:xfrm flipV="true">
            <a:off x="3556848" y="308888"/>
            <a:ext cx="4013415" cy="1449550"/>
          </a:xfrm>
          <a:prstGeom prst="line">
            <a:avLst/>
          </a:prstGeom>
          <a:ln cap="flat" w="38100">
            <a:solidFill>
              <a:srgbClr val="000000"/>
            </a:solidFill>
            <a:prstDash val="solid"/>
            <a:headEnd type="none" len="sm" w="sm"/>
            <a:tailEnd type="none" len="sm" w="sm"/>
          </a:ln>
        </p:spPr>
      </p:sp>
      <p:sp>
        <p:nvSpPr>
          <p:cNvPr name="TextBox 5" id="5"/>
          <p:cNvSpPr txBox="true"/>
          <p:nvPr/>
        </p:nvSpPr>
        <p:spPr>
          <a:xfrm rot="0">
            <a:off x="-439851" y="6589095"/>
            <a:ext cx="5465250" cy="2218566"/>
          </a:xfrm>
          <a:prstGeom prst="rect">
            <a:avLst/>
          </a:prstGeom>
        </p:spPr>
        <p:txBody>
          <a:bodyPr anchor="t" rtlCol="false" tIns="0" lIns="0" bIns="0" rIns="0">
            <a:spAutoFit/>
          </a:bodyPr>
          <a:lstStyle/>
          <a:p>
            <a:pPr algn="ctr">
              <a:lnSpc>
                <a:spcPts val="7572"/>
              </a:lnSpc>
            </a:pPr>
            <a:r>
              <a:rPr lang="en-US" sz="9465" spc="-94">
                <a:solidFill>
                  <a:srgbClr val="428CE2"/>
                </a:solidFill>
                <a:latin typeface="Impact"/>
                <a:ea typeface="Impact"/>
                <a:cs typeface="Impact"/>
                <a:sym typeface="Impact"/>
              </a:rPr>
              <a:t>PACKAGE DIAGRAM</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20946" y="1028700"/>
            <a:ext cx="7003306" cy="7986647"/>
          </a:xfrm>
          <a:custGeom>
            <a:avLst/>
            <a:gdLst/>
            <a:ahLst/>
            <a:cxnLst/>
            <a:rect r="r" b="b" t="t" l="l"/>
            <a:pathLst>
              <a:path h="7986647" w="7003306">
                <a:moveTo>
                  <a:pt x="0" y="0"/>
                </a:moveTo>
                <a:lnTo>
                  <a:pt x="7003306" y="0"/>
                </a:lnTo>
                <a:lnTo>
                  <a:pt x="7003306" y="7986647"/>
                </a:lnTo>
                <a:lnTo>
                  <a:pt x="0" y="7986647"/>
                </a:lnTo>
                <a:lnTo>
                  <a:pt x="0" y="0"/>
                </a:lnTo>
                <a:close/>
              </a:path>
            </a:pathLst>
          </a:custGeom>
          <a:blipFill>
            <a:blip r:embed="rId2"/>
            <a:stretch>
              <a:fillRect l="0" t="0" r="0" b="0"/>
            </a:stretch>
          </a:blipFill>
        </p:spPr>
      </p:sp>
      <p:sp>
        <p:nvSpPr>
          <p:cNvPr name="TextBox 3" id="3"/>
          <p:cNvSpPr txBox="true"/>
          <p:nvPr/>
        </p:nvSpPr>
        <p:spPr>
          <a:xfrm rot="0">
            <a:off x="10042307" y="1096594"/>
            <a:ext cx="7216993" cy="2940051"/>
          </a:xfrm>
          <a:prstGeom prst="rect">
            <a:avLst/>
          </a:prstGeom>
        </p:spPr>
        <p:txBody>
          <a:bodyPr anchor="t" rtlCol="false" tIns="0" lIns="0" bIns="0" rIns="0">
            <a:spAutoFit/>
          </a:bodyPr>
          <a:lstStyle/>
          <a:p>
            <a:pPr algn="ctr">
              <a:lnSpc>
                <a:spcPts val="10000"/>
              </a:lnSpc>
            </a:pPr>
            <a:r>
              <a:rPr lang="en-US" sz="12500" spc="-125">
                <a:solidFill>
                  <a:srgbClr val="428CE2"/>
                </a:solidFill>
                <a:latin typeface="Impact"/>
                <a:ea typeface="Impact"/>
                <a:cs typeface="Impact"/>
                <a:sym typeface="Impact"/>
              </a:rPr>
              <a:t>DEPLOYMENT </a:t>
            </a:r>
          </a:p>
          <a:p>
            <a:pPr algn="ctr">
              <a:lnSpc>
                <a:spcPts val="10000"/>
              </a:lnSpc>
            </a:pPr>
            <a:r>
              <a:rPr lang="en-US" sz="12500" spc="-125">
                <a:solidFill>
                  <a:srgbClr val="428CE2"/>
                </a:solidFill>
                <a:latin typeface="Impact"/>
                <a:ea typeface="Impact"/>
                <a:cs typeface="Impact"/>
                <a:sym typeface="Impact"/>
              </a:rPr>
              <a:t>DIAGRAM</a:t>
            </a:r>
          </a:p>
        </p:txBody>
      </p:sp>
    </p:spTree>
  </p:cSld>
  <p:clrMapOvr>
    <a:masterClrMapping/>
  </p:clrMapOvr>
</p:sld>
</file>

<file path=ppt/slides/slide1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584502" y="2454327"/>
            <a:ext cx="15118997" cy="5378346"/>
            <a:chOff x="0" y="0"/>
            <a:chExt cx="20158662" cy="7171127"/>
          </a:xfrm>
        </p:grpSpPr>
        <p:sp>
          <p:nvSpPr>
            <p:cNvPr name="TextBox 3" id="3"/>
            <p:cNvSpPr txBox="true"/>
            <p:nvPr/>
          </p:nvSpPr>
          <p:spPr>
            <a:xfrm rot="0">
              <a:off x="0" y="2296333"/>
              <a:ext cx="20158662" cy="4874794"/>
            </a:xfrm>
            <a:prstGeom prst="rect">
              <a:avLst/>
            </a:prstGeom>
          </p:spPr>
          <p:txBody>
            <a:bodyPr anchor="t" rtlCol="false" tIns="0" lIns="0" bIns="0" rIns="0">
              <a:spAutoFit/>
            </a:bodyPr>
            <a:lstStyle/>
            <a:p>
              <a:pPr algn="ctr">
                <a:lnSpc>
                  <a:spcPts val="21144"/>
                </a:lnSpc>
              </a:pPr>
              <a:r>
                <a:rPr lang="en-US" sz="26430" spc="-264">
                  <a:solidFill>
                    <a:srgbClr val="428CE2"/>
                  </a:solidFill>
                  <a:latin typeface="Impact"/>
                  <a:ea typeface="Impact"/>
                  <a:cs typeface="Impact"/>
                  <a:sym typeface="Impact"/>
                </a:rPr>
                <a:t>THANK YOU</a:t>
              </a:r>
            </a:p>
          </p:txBody>
        </p:sp>
        <p:sp>
          <p:nvSpPr>
            <p:cNvPr name="TextBox 4" id="4"/>
            <p:cNvSpPr txBox="true"/>
            <p:nvPr/>
          </p:nvSpPr>
          <p:spPr>
            <a:xfrm rot="0">
              <a:off x="0" y="190500"/>
              <a:ext cx="20158662" cy="1836910"/>
            </a:xfrm>
            <a:prstGeom prst="rect">
              <a:avLst/>
            </a:prstGeom>
          </p:spPr>
          <p:txBody>
            <a:bodyPr anchor="t" rtlCol="false" tIns="0" lIns="0" bIns="0" rIns="0">
              <a:spAutoFit/>
            </a:bodyPr>
            <a:lstStyle/>
            <a:p>
              <a:pPr algn="ctr">
                <a:lnSpc>
                  <a:spcPts val="10010"/>
                </a:lnSpc>
              </a:pPr>
            </a:p>
          </p:txBody>
        </p:sp>
      </p:grpSp>
    </p:spTree>
  </p:cSld>
  <p:clrMapOvr>
    <a:masterClrMapping/>
  </p:clrMapOvr>
</p:sld>
</file>

<file path=ppt/slides/slide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4505416" y="527557"/>
            <a:ext cx="9668962" cy="2261403"/>
          </a:xfrm>
          <a:prstGeom prst="rect">
            <a:avLst/>
          </a:prstGeom>
        </p:spPr>
        <p:txBody>
          <a:bodyPr anchor="t" rtlCol="false" tIns="0" lIns="0" bIns="0" rIns="0">
            <a:spAutoFit/>
          </a:bodyPr>
          <a:lstStyle/>
          <a:p>
            <a:pPr algn="ctr">
              <a:lnSpc>
                <a:spcPts val="13522"/>
              </a:lnSpc>
            </a:pPr>
            <a:r>
              <a:rPr lang="en-US" sz="16902" spc="-169">
                <a:solidFill>
                  <a:srgbClr val="428CE2"/>
                </a:solidFill>
                <a:latin typeface="Impact"/>
                <a:ea typeface="Impact"/>
                <a:cs typeface="Impact"/>
                <a:sym typeface="Impact"/>
              </a:rPr>
              <a:t>PURPOSE</a:t>
            </a:r>
          </a:p>
        </p:txBody>
      </p:sp>
      <p:sp>
        <p:nvSpPr>
          <p:cNvPr name="TextBox 3" id="3"/>
          <p:cNvSpPr txBox="true"/>
          <p:nvPr/>
        </p:nvSpPr>
        <p:spPr>
          <a:xfrm rot="0">
            <a:off x="1820304" y="2080588"/>
            <a:ext cx="15039186" cy="7484929"/>
          </a:xfrm>
          <a:prstGeom prst="rect">
            <a:avLst/>
          </a:prstGeom>
        </p:spPr>
        <p:txBody>
          <a:bodyPr anchor="t" rtlCol="false" tIns="0" lIns="0" bIns="0" rIns="0">
            <a:spAutoFit/>
          </a:bodyPr>
          <a:lstStyle/>
          <a:p>
            <a:pPr algn="ctr">
              <a:lnSpc>
                <a:spcPts val="6627"/>
              </a:lnSpc>
              <a:spcBef>
                <a:spcPct val="0"/>
              </a:spcBef>
            </a:pPr>
            <a:r>
              <a:rPr lang="en-US" sz="3621" spc="72">
                <a:solidFill>
                  <a:srgbClr val="000000"/>
                </a:solidFill>
                <a:latin typeface="Now"/>
                <a:ea typeface="Now"/>
                <a:cs typeface="Now"/>
                <a:sym typeface="Now"/>
              </a:rPr>
              <a:t>The purpose of HunarBazaar is to create a seamless platform for connecting local technicians—such as plumbers, mechanics, and carpenters—with customers across Pakistan. By providing real-time, location-based solutions, the platform addresses the challenges of finding reliable service providers, especially during emergencies. The initial version of the product focuses on enhancing access to verified professionals in major cities like Karachi, Lahore, and Islamabad, ensuring convenience for users and growth opportunities for technicians.</a:t>
            </a:r>
          </a:p>
        </p:txBody>
      </p:sp>
    </p:spTree>
  </p:cSld>
  <p:clrMapOvr>
    <a:masterClrMapping/>
  </p:clrMapOvr>
</p:sld>
</file>

<file path=ppt/slides/slide3.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1386674" y="2171717"/>
            <a:ext cx="15118997" cy="5378346"/>
            <a:chOff x="0" y="0"/>
            <a:chExt cx="20158662" cy="7171127"/>
          </a:xfrm>
        </p:grpSpPr>
        <p:sp>
          <p:nvSpPr>
            <p:cNvPr name="TextBox 3" id="3"/>
            <p:cNvSpPr txBox="true"/>
            <p:nvPr/>
          </p:nvSpPr>
          <p:spPr>
            <a:xfrm rot="0">
              <a:off x="0" y="2296333"/>
              <a:ext cx="20158662" cy="4874794"/>
            </a:xfrm>
            <a:prstGeom prst="rect">
              <a:avLst/>
            </a:prstGeom>
          </p:spPr>
          <p:txBody>
            <a:bodyPr anchor="t" rtlCol="false" tIns="0" lIns="0" bIns="0" rIns="0">
              <a:spAutoFit/>
            </a:bodyPr>
            <a:lstStyle/>
            <a:p>
              <a:pPr algn="ctr">
                <a:lnSpc>
                  <a:spcPts val="21144"/>
                </a:lnSpc>
              </a:pPr>
              <a:r>
                <a:rPr lang="en-US" sz="26430" spc="-264">
                  <a:solidFill>
                    <a:srgbClr val="428CE2"/>
                  </a:solidFill>
                  <a:latin typeface="Impact"/>
                  <a:ea typeface="Impact"/>
                  <a:cs typeface="Impact"/>
                  <a:sym typeface="Impact"/>
                </a:rPr>
                <a:t>UI LAYER</a:t>
              </a:r>
            </a:p>
          </p:txBody>
        </p:sp>
        <p:sp>
          <p:nvSpPr>
            <p:cNvPr name="TextBox 4" id="4"/>
            <p:cNvSpPr txBox="true"/>
            <p:nvPr/>
          </p:nvSpPr>
          <p:spPr>
            <a:xfrm rot="0">
              <a:off x="0" y="190500"/>
              <a:ext cx="20158662" cy="1836910"/>
            </a:xfrm>
            <a:prstGeom prst="rect">
              <a:avLst/>
            </a:prstGeom>
          </p:spPr>
          <p:txBody>
            <a:bodyPr anchor="t" rtlCol="false" tIns="0" lIns="0" bIns="0" rIns="0">
              <a:spAutoFit/>
            </a:bodyPr>
            <a:lstStyle/>
            <a:p>
              <a:pPr algn="ctr">
                <a:lnSpc>
                  <a:spcPts val="10010"/>
                </a:lnSpc>
              </a:pPr>
              <a:r>
                <a:rPr lang="en-US" sz="10010">
                  <a:solidFill>
                    <a:srgbClr val="0F2F76"/>
                  </a:solidFill>
                  <a:latin typeface="Montserrat"/>
                  <a:ea typeface="Montserrat"/>
                  <a:cs typeface="Montserrat"/>
                  <a:sym typeface="Montserrat"/>
                </a:rPr>
                <a:t>JavaFX</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028700"/>
            <a:ext cx="9280626" cy="5238145"/>
          </a:xfrm>
          <a:custGeom>
            <a:avLst/>
            <a:gdLst/>
            <a:ahLst/>
            <a:cxnLst/>
            <a:rect r="r" b="b" t="t" l="l"/>
            <a:pathLst>
              <a:path h="5238145" w="9280626">
                <a:moveTo>
                  <a:pt x="0" y="0"/>
                </a:moveTo>
                <a:lnTo>
                  <a:pt x="9280626" y="0"/>
                </a:lnTo>
                <a:lnTo>
                  <a:pt x="9280626" y="5238145"/>
                </a:lnTo>
                <a:lnTo>
                  <a:pt x="0" y="5238145"/>
                </a:lnTo>
                <a:lnTo>
                  <a:pt x="0" y="0"/>
                </a:lnTo>
                <a:close/>
              </a:path>
            </a:pathLst>
          </a:custGeom>
          <a:blipFill>
            <a:blip r:embed="rId2"/>
            <a:stretch>
              <a:fillRect l="0" t="0" r="0" b="0"/>
            </a:stretch>
          </a:blipFill>
        </p:spPr>
      </p:sp>
      <p:sp>
        <p:nvSpPr>
          <p:cNvPr name="Freeform 3" id="3"/>
          <p:cNvSpPr/>
          <p:nvPr/>
        </p:nvSpPr>
        <p:spPr>
          <a:xfrm flipH="false" flipV="false" rot="0">
            <a:off x="7926142" y="4020155"/>
            <a:ext cx="9333158" cy="5238145"/>
          </a:xfrm>
          <a:custGeom>
            <a:avLst/>
            <a:gdLst/>
            <a:ahLst/>
            <a:cxnLst/>
            <a:rect r="r" b="b" t="t" l="l"/>
            <a:pathLst>
              <a:path h="5238145" w="9333158">
                <a:moveTo>
                  <a:pt x="0" y="0"/>
                </a:moveTo>
                <a:lnTo>
                  <a:pt x="9333158" y="0"/>
                </a:lnTo>
                <a:lnTo>
                  <a:pt x="9333158" y="5238145"/>
                </a:lnTo>
                <a:lnTo>
                  <a:pt x="0" y="5238145"/>
                </a:lnTo>
                <a:lnTo>
                  <a:pt x="0" y="0"/>
                </a:lnTo>
                <a:close/>
              </a:path>
            </a:pathLst>
          </a:custGeom>
          <a:blipFill>
            <a:blip r:embed="rId3"/>
            <a:stretch>
              <a:fillRect l="0" t="0" r="0" b="0"/>
            </a:stretch>
          </a:blipFill>
        </p:spPr>
      </p:sp>
      <p:sp>
        <p:nvSpPr>
          <p:cNvPr name="TextBox 4" id="4"/>
          <p:cNvSpPr txBox="true"/>
          <p:nvPr/>
        </p:nvSpPr>
        <p:spPr>
          <a:xfrm rot="0">
            <a:off x="10780930" y="1974546"/>
            <a:ext cx="5484921" cy="1673226"/>
          </a:xfrm>
          <a:prstGeom prst="rect">
            <a:avLst/>
          </a:prstGeom>
        </p:spPr>
        <p:txBody>
          <a:bodyPr anchor="t" rtlCol="false" tIns="0" lIns="0" bIns="0" rIns="0">
            <a:spAutoFit/>
          </a:bodyPr>
          <a:lstStyle/>
          <a:p>
            <a:pPr algn="ctr">
              <a:lnSpc>
                <a:spcPts val="10000"/>
              </a:lnSpc>
            </a:pPr>
            <a:r>
              <a:rPr lang="en-US" sz="12500" spc="-125">
                <a:solidFill>
                  <a:srgbClr val="428CE2"/>
                </a:solidFill>
                <a:latin typeface="Impact"/>
                <a:ea typeface="Impact"/>
                <a:cs typeface="Impact"/>
                <a:sym typeface="Impact"/>
              </a:rPr>
              <a:t>UI LAYER</a:t>
            </a:r>
          </a:p>
        </p:txBody>
      </p:sp>
      <p:sp>
        <p:nvSpPr>
          <p:cNvPr name="TextBox 5" id="5"/>
          <p:cNvSpPr txBox="true"/>
          <p:nvPr/>
        </p:nvSpPr>
        <p:spPr>
          <a:xfrm rot="0">
            <a:off x="1028700" y="6810678"/>
            <a:ext cx="9562627" cy="2048480"/>
          </a:xfrm>
          <a:prstGeom prst="rect">
            <a:avLst/>
          </a:prstGeom>
        </p:spPr>
        <p:txBody>
          <a:bodyPr anchor="t" rtlCol="false" tIns="0" lIns="0" bIns="0" rIns="0">
            <a:spAutoFit/>
          </a:bodyPr>
          <a:lstStyle/>
          <a:p>
            <a:pPr algn="l">
              <a:lnSpc>
                <a:spcPts val="6996"/>
              </a:lnSpc>
            </a:pPr>
            <a:r>
              <a:rPr lang="en-US" sz="8745" spc="-87">
                <a:solidFill>
                  <a:srgbClr val="428CE2"/>
                </a:solidFill>
                <a:latin typeface="Impact"/>
                <a:ea typeface="Impact"/>
                <a:cs typeface="Impact"/>
                <a:sym typeface="Impact"/>
              </a:rPr>
              <a:t>LOGIN </a:t>
            </a:r>
          </a:p>
          <a:p>
            <a:pPr algn="l">
              <a:lnSpc>
                <a:spcPts val="6996"/>
              </a:lnSpc>
            </a:pPr>
            <a:r>
              <a:rPr lang="en-US" sz="8745" spc="-87">
                <a:solidFill>
                  <a:srgbClr val="428CE2"/>
                </a:solidFill>
                <a:latin typeface="Impact"/>
                <a:ea typeface="Impact"/>
                <a:cs typeface="Impact"/>
                <a:sym typeface="Impact"/>
              </a:rPr>
              <a:t>        CATEGORIES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1876296"/>
            <a:ext cx="7764508" cy="4551943"/>
          </a:xfrm>
          <a:custGeom>
            <a:avLst/>
            <a:gdLst/>
            <a:ahLst/>
            <a:cxnLst/>
            <a:rect r="r" b="b" t="t" l="l"/>
            <a:pathLst>
              <a:path h="4551943" w="7764508">
                <a:moveTo>
                  <a:pt x="0" y="0"/>
                </a:moveTo>
                <a:lnTo>
                  <a:pt x="7764508" y="0"/>
                </a:lnTo>
                <a:lnTo>
                  <a:pt x="7764508" y="4551943"/>
                </a:lnTo>
                <a:lnTo>
                  <a:pt x="0" y="4551943"/>
                </a:lnTo>
                <a:lnTo>
                  <a:pt x="0" y="0"/>
                </a:lnTo>
                <a:close/>
              </a:path>
            </a:pathLst>
          </a:custGeom>
          <a:blipFill>
            <a:blip r:embed="rId2"/>
            <a:stretch>
              <a:fillRect l="0" t="0" r="0" b="0"/>
            </a:stretch>
          </a:blipFill>
        </p:spPr>
      </p:sp>
      <p:sp>
        <p:nvSpPr>
          <p:cNvPr name="Freeform 3" id="3"/>
          <p:cNvSpPr/>
          <p:nvPr/>
        </p:nvSpPr>
        <p:spPr>
          <a:xfrm flipH="false" flipV="false" rot="0">
            <a:off x="9475067" y="2418822"/>
            <a:ext cx="7784233" cy="4563506"/>
          </a:xfrm>
          <a:custGeom>
            <a:avLst/>
            <a:gdLst/>
            <a:ahLst/>
            <a:cxnLst/>
            <a:rect r="r" b="b" t="t" l="l"/>
            <a:pathLst>
              <a:path h="4563506" w="7784233">
                <a:moveTo>
                  <a:pt x="0" y="0"/>
                </a:moveTo>
                <a:lnTo>
                  <a:pt x="7784233" y="0"/>
                </a:lnTo>
                <a:lnTo>
                  <a:pt x="7784233" y="4563506"/>
                </a:lnTo>
                <a:lnTo>
                  <a:pt x="0" y="4563506"/>
                </a:lnTo>
                <a:lnTo>
                  <a:pt x="0" y="0"/>
                </a:lnTo>
                <a:close/>
              </a:path>
            </a:pathLst>
          </a:custGeom>
          <a:blipFill>
            <a:blip r:embed="rId3"/>
            <a:stretch>
              <a:fillRect l="0" t="0" r="0" b="0"/>
            </a:stretch>
          </a:blipFill>
        </p:spPr>
      </p:sp>
      <p:sp>
        <p:nvSpPr>
          <p:cNvPr name="Freeform 4" id="4"/>
          <p:cNvSpPr/>
          <p:nvPr/>
        </p:nvSpPr>
        <p:spPr>
          <a:xfrm flipH="false" flipV="false" rot="0">
            <a:off x="2982974" y="4706357"/>
            <a:ext cx="7764508" cy="4551943"/>
          </a:xfrm>
          <a:custGeom>
            <a:avLst/>
            <a:gdLst/>
            <a:ahLst/>
            <a:cxnLst/>
            <a:rect r="r" b="b" t="t" l="l"/>
            <a:pathLst>
              <a:path h="4551943" w="7764508">
                <a:moveTo>
                  <a:pt x="0" y="0"/>
                </a:moveTo>
                <a:lnTo>
                  <a:pt x="7764508" y="0"/>
                </a:lnTo>
                <a:lnTo>
                  <a:pt x="7764508" y="4551943"/>
                </a:lnTo>
                <a:lnTo>
                  <a:pt x="0" y="4551943"/>
                </a:lnTo>
                <a:lnTo>
                  <a:pt x="0" y="0"/>
                </a:lnTo>
                <a:close/>
              </a:path>
            </a:pathLst>
          </a:custGeom>
          <a:blipFill>
            <a:blip r:embed="rId4"/>
            <a:stretch>
              <a:fillRect l="0" t="0" r="0" b="0"/>
            </a:stretch>
          </a:blipFill>
        </p:spPr>
      </p:sp>
      <p:sp>
        <p:nvSpPr>
          <p:cNvPr name="TextBox 5" id="5"/>
          <p:cNvSpPr txBox="true"/>
          <p:nvPr/>
        </p:nvSpPr>
        <p:spPr>
          <a:xfrm rot="0">
            <a:off x="1914359" y="943256"/>
            <a:ext cx="4172946" cy="1160654"/>
          </a:xfrm>
          <a:prstGeom prst="rect">
            <a:avLst/>
          </a:prstGeom>
        </p:spPr>
        <p:txBody>
          <a:bodyPr anchor="t" rtlCol="false" tIns="0" lIns="0" bIns="0" rIns="0">
            <a:spAutoFit/>
          </a:bodyPr>
          <a:lstStyle/>
          <a:p>
            <a:pPr algn="l">
              <a:lnSpc>
                <a:spcPts val="6996"/>
              </a:lnSpc>
            </a:pPr>
            <a:r>
              <a:rPr lang="en-US" sz="8745" spc="-87">
                <a:solidFill>
                  <a:srgbClr val="428CE2"/>
                </a:solidFill>
                <a:latin typeface="Impact"/>
                <a:ea typeface="Impact"/>
                <a:cs typeface="Impact"/>
                <a:sym typeface="Impact"/>
              </a:rPr>
              <a:t>GIGS </a:t>
            </a:r>
          </a:p>
        </p:txBody>
      </p:sp>
      <p:sp>
        <p:nvSpPr>
          <p:cNvPr name="TextBox 6" id="6"/>
          <p:cNvSpPr txBox="true"/>
          <p:nvPr/>
        </p:nvSpPr>
        <p:spPr>
          <a:xfrm rot="0">
            <a:off x="11280711" y="1381694"/>
            <a:ext cx="4172946" cy="1160654"/>
          </a:xfrm>
          <a:prstGeom prst="rect">
            <a:avLst/>
          </a:prstGeom>
        </p:spPr>
        <p:txBody>
          <a:bodyPr anchor="t" rtlCol="false" tIns="0" lIns="0" bIns="0" rIns="0">
            <a:spAutoFit/>
          </a:bodyPr>
          <a:lstStyle/>
          <a:p>
            <a:pPr algn="l">
              <a:lnSpc>
                <a:spcPts val="6996"/>
              </a:lnSpc>
            </a:pPr>
            <a:r>
              <a:rPr lang="en-US" sz="8745" spc="-87">
                <a:solidFill>
                  <a:srgbClr val="428CE2"/>
                </a:solidFill>
                <a:latin typeface="Impact"/>
                <a:ea typeface="Impact"/>
                <a:cs typeface="Impact"/>
                <a:sym typeface="Impact"/>
              </a:rPr>
              <a:t>ORDERS</a:t>
            </a:r>
          </a:p>
        </p:txBody>
      </p:sp>
      <p:sp>
        <p:nvSpPr>
          <p:cNvPr name="TextBox 7" id="7"/>
          <p:cNvSpPr txBox="true"/>
          <p:nvPr/>
        </p:nvSpPr>
        <p:spPr>
          <a:xfrm rot="0">
            <a:off x="11020747" y="7892270"/>
            <a:ext cx="5035895" cy="1160654"/>
          </a:xfrm>
          <a:prstGeom prst="rect">
            <a:avLst/>
          </a:prstGeom>
        </p:spPr>
        <p:txBody>
          <a:bodyPr anchor="t" rtlCol="false" tIns="0" lIns="0" bIns="0" rIns="0">
            <a:spAutoFit/>
          </a:bodyPr>
          <a:lstStyle/>
          <a:p>
            <a:pPr algn="l">
              <a:lnSpc>
                <a:spcPts val="6996"/>
              </a:lnSpc>
            </a:pPr>
            <a:r>
              <a:rPr lang="en-US" sz="8745" spc="-87">
                <a:solidFill>
                  <a:srgbClr val="428CE2"/>
                </a:solidFill>
                <a:latin typeface="Impact"/>
                <a:ea typeface="Impact"/>
                <a:cs typeface="Impact"/>
                <a:sym typeface="Impact"/>
              </a:rPr>
              <a:t>MANAGE GIG</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3580007"/>
            <a:ext cx="9685788" cy="5678293"/>
          </a:xfrm>
          <a:custGeom>
            <a:avLst/>
            <a:gdLst/>
            <a:ahLst/>
            <a:cxnLst/>
            <a:rect r="r" b="b" t="t" l="l"/>
            <a:pathLst>
              <a:path h="5678293" w="9685788">
                <a:moveTo>
                  <a:pt x="0" y="0"/>
                </a:moveTo>
                <a:lnTo>
                  <a:pt x="9685788" y="0"/>
                </a:lnTo>
                <a:lnTo>
                  <a:pt x="9685788" y="5678293"/>
                </a:lnTo>
                <a:lnTo>
                  <a:pt x="0" y="5678293"/>
                </a:lnTo>
                <a:lnTo>
                  <a:pt x="0" y="0"/>
                </a:lnTo>
                <a:close/>
              </a:path>
            </a:pathLst>
          </a:custGeom>
          <a:blipFill>
            <a:blip r:embed="rId2"/>
            <a:stretch>
              <a:fillRect l="0" t="0" r="0" b="0"/>
            </a:stretch>
          </a:blipFill>
        </p:spPr>
      </p:sp>
      <p:sp>
        <p:nvSpPr>
          <p:cNvPr name="Freeform 3" id="3"/>
          <p:cNvSpPr/>
          <p:nvPr/>
        </p:nvSpPr>
        <p:spPr>
          <a:xfrm flipH="false" flipV="false" rot="0">
            <a:off x="7573512" y="1028700"/>
            <a:ext cx="9685788" cy="5678293"/>
          </a:xfrm>
          <a:custGeom>
            <a:avLst/>
            <a:gdLst/>
            <a:ahLst/>
            <a:cxnLst/>
            <a:rect r="r" b="b" t="t" l="l"/>
            <a:pathLst>
              <a:path h="5678293" w="9685788">
                <a:moveTo>
                  <a:pt x="0" y="0"/>
                </a:moveTo>
                <a:lnTo>
                  <a:pt x="9685788" y="0"/>
                </a:lnTo>
                <a:lnTo>
                  <a:pt x="9685788" y="5678293"/>
                </a:lnTo>
                <a:lnTo>
                  <a:pt x="0" y="5678293"/>
                </a:lnTo>
                <a:lnTo>
                  <a:pt x="0" y="0"/>
                </a:lnTo>
                <a:close/>
              </a:path>
            </a:pathLst>
          </a:custGeom>
          <a:blipFill>
            <a:blip r:embed="rId3"/>
            <a:stretch>
              <a:fillRect l="0" t="0" r="0" b="0"/>
            </a:stretch>
          </a:blipFill>
        </p:spPr>
      </p:sp>
      <p:sp>
        <p:nvSpPr>
          <p:cNvPr name="TextBox 4" id="4"/>
          <p:cNvSpPr txBox="true"/>
          <p:nvPr/>
        </p:nvSpPr>
        <p:spPr>
          <a:xfrm rot="0">
            <a:off x="12950099" y="7128244"/>
            <a:ext cx="4172946" cy="1160654"/>
          </a:xfrm>
          <a:prstGeom prst="rect">
            <a:avLst/>
          </a:prstGeom>
        </p:spPr>
        <p:txBody>
          <a:bodyPr anchor="t" rtlCol="false" tIns="0" lIns="0" bIns="0" rIns="0">
            <a:spAutoFit/>
          </a:bodyPr>
          <a:lstStyle/>
          <a:p>
            <a:pPr algn="l">
              <a:lnSpc>
                <a:spcPts val="6996"/>
              </a:lnSpc>
            </a:pPr>
            <a:r>
              <a:rPr lang="en-US" sz="8745" spc="-87">
                <a:solidFill>
                  <a:srgbClr val="428CE2"/>
                </a:solidFill>
                <a:latin typeface="Impact"/>
                <a:ea typeface="Impact"/>
                <a:cs typeface="Impact"/>
                <a:sym typeface="Impact"/>
              </a:rPr>
              <a:t>CHAT UI</a:t>
            </a:r>
          </a:p>
        </p:txBody>
      </p:sp>
      <p:sp>
        <p:nvSpPr>
          <p:cNvPr name="TextBox 5" id="5"/>
          <p:cNvSpPr txBox="true"/>
          <p:nvPr/>
        </p:nvSpPr>
        <p:spPr>
          <a:xfrm rot="0">
            <a:off x="1891649" y="2260389"/>
            <a:ext cx="4172946" cy="1160654"/>
          </a:xfrm>
          <a:prstGeom prst="rect">
            <a:avLst/>
          </a:prstGeom>
        </p:spPr>
        <p:txBody>
          <a:bodyPr anchor="t" rtlCol="false" tIns="0" lIns="0" bIns="0" rIns="0">
            <a:spAutoFit/>
          </a:bodyPr>
          <a:lstStyle/>
          <a:p>
            <a:pPr algn="l">
              <a:lnSpc>
                <a:spcPts val="6996"/>
              </a:lnSpc>
            </a:pPr>
            <a:r>
              <a:rPr lang="en-US" sz="8745" spc="-87">
                <a:solidFill>
                  <a:srgbClr val="428CE2"/>
                </a:solidFill>
                <a:latin typeface="Impact"/>
                <a:ea typeface="Impact"/>
                <a:cs typeface="Impact"/>
                <a:sym typeface="Impact"/>
              </a:rPr>
              <a:t>INFO UI</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4567275" y="741914"/>
            <a:ext cx="9153450" cy="9688048"/>
            <a:chOff x="0" y="0"/>
            <a:chExt cx="12204600" cy="12917397"/>
          </a:xfrm>
        </p:grpSpPr>
        <p:sp>
          <p:nvSpPr>
            <p:cNvPr name="TextBox 3" id="3"/>
            <p:cNvSpPr txBox="true"/>
            <p:nvPr/>
          </p:nvSpPr>
          <p:spPr>
            <a:xfrm rot="0">
              <a:off x="0" y="85725"/>
              <a:ext cx="11385215" cy="3278233"/>
            </a:xfrm>
            <a:prstGeom prst="rect">
              <a:avLst/>
            </a:prstGeom>
          </p:spPr>
          <p:txBody>
            <a:bodyPr anchor="t" rtlCol="false" tIns="0" lIns="0" bIns="0" rIns="0">
              <a:spAutoFit/>
            </a:bodyPr>
            <a:lstStyle/>
            <a:p>
              <a:pPr algn="l">
                <a:lnSpc>
                  <a:spcPts val="9682"/>
                </a:lnSpc>
              </a:pPr>
              <a:r>
                <a:rPr lang="en-US" sz="8882" spc="355">
                  <a:solidFill>
                    <a:srgbClr val="000000"/>
                  </a:solidFill>
                  <a:latin typeface="Now Bold"/>
                  <a:ea typeface="Now Bold"/>
                  <a:cs typeface="Now Bold"/>
                  <a:sym typeface="Now Bold"/>
                </a:rPr>
                <a:t>DESIGN PATTERNS</a:t>
              </a:r>
            </a:p>
          </p:txBody>
        </p:sp>
        <p:sp>
          <p:nvSpPr>
            <p:cNvPr name="TextBox 4" id="4"/>
            <p:cNvSpPr txBox="true"/>
            <p:nvPr/>
          </p:nvSpPr>
          <p:spPr>
            <a:xfrm rot="0">
              <a:off x="0" y="4837363"/>
              <a:ext cx="9194317" cy="8080034"/>
            </a:xfrm>
            <a:prstGeom prst="rect">
              <a:avLst/>
            </a:prstGeom>
          </p:spPr>
          <p:txBody>
            <a:bodyPr anchor="t" rtlCol="false" tIns="0" lIns="0" bIns="0" rIns="0">
              <a:spAutoFit/>
            </a:bodyPr>
            <a:lstStyle/>
            <a:p>
              <a:pPr algn="l">
                <a:lnSpc>
                  <a:spcPts val="7151"/>
                </a:lnSpc>
              </a:pPr>
              <a:r>
                <a:rPr lang="en-US" sz="3908" spc="78">
                  <a:solidFill>
                    <a:srgbClr val="000000"/>
                  </a:solidFill>
                  <a:latin typeface="Now"/>
                  <a:ea typeface="Now"/>
                  <a:cs typeface="Now"/>
                  <a:sym typeface="Now"/>
                </a:rPr>
                <a:t>Low Coupling</a:t>
              </a:r>
            </a:p>
            <a:p>
              <a:pPr algn="l">
                <a:lnSpc>
                  <a:spcPts val="7151"/>
                </a:lnSpc>
              </a:pPr>
              <a:r>
                <a:rPr lang="en-US" sz="3908" spc="78">
                  <a:solidFill>
                    <a:srgbClr val="000000"/>
                  </a:solidFill>
                  <a:latin typeface="Now"/>
                  <a:ea typeface="Now"/>
                  <a:cs typeface="Now"/>
                  <a:sym typeface="Now"/>
                </a:rPr>
                <a:t>High Cohesion</a:t>
              </a:r>
            </a:p>
            <a:p>
              <a:pPr algn="l">
                <a:lnSpc>
                  <a:spcPts val="7151"/>
                </a:lnSpc>
              </a:pPr>
              <a:r>
                <a:rPr lang="en-US" sz="3908" spc="78">
                  <a:solidFill>
                    <a:srgbClr val="000000"/>
                  </a:solidFill>
                  <a:latin typeface="Now"/>
                  <a:ea typeface="Now"/>
                  <a:cs typeface="Now"/>
                  <a:sym typeface="Now"/>
                </a:rPr>
                <a:t>Factory</a:t>
              </a:r>
            </a:p>
            <a:p>
              <a:pPr algn="l">
                <a:lnSpc>
                  <a:spcPts val="7151"/>
                </a:lnSpc>
              </a:pPr>
              <a:r>
                <a:rPr lang="en-US" sz="3908" spc="78">
                  <a:solidFill>
                    <a:srgbClr val="000000"/>
                  </a:solidFill>
                  <a:latin typeface="Now"/>
                  <a:ea typeface="Now"/>
                  <a:cs typeface="Now"/>
                  <a:sym typeface="Now"/>
                </a:rPr>
                <a:t>Singleton</a:t>
              </a:r>
            </a:p>
            <a:p>
              <a:pPr algn="l">
                <a:lnSpc>
                  <a:spcPts val="7151"/>
                </a:lnSpc>
              </a:pPr>
              <a:r>
                <a:rPr lang="en-US" sz="3908" spc="78">
                  <a:solidFill>
                    <a:srgbClr val="000000"/>
                  </a:solidFill>
                  <a:latin typeface="Now"/>
                  <a:ea typeface="Now"/>
                  <a:cs typeface="Now"/>
                  <a:sym typeface="Now"/>
                </a:rPr>
                <a:t>Strategy</a:t>
              </a:r>
            </a:p>
            <a:p>
              <a:pPr algn="l">
                <a:lnSpc>
                  <a:spcPts val="7151"/>
                </a:lnSpc>
              </a:pPr>
              <a:r>
                <a:rPr lang="en-US" sz="3908" spc="78">
                  <a:solidFill>
                    <a:srgbClr val="000000"/>
                  </a:solidFill>
                  <a:latin typeface="Now"/>
                  <a:ea typeface="Now"/>
                  <a:cs typeface="Now"/>
                  <a:sym typeface="Now"/>
                </a:rPr>
                <a:t>...</a:t>
              </a:r>
            </a:p>
            <a:p>
              <a:pPr algn="l">
                <a:lnSpc>
                  <a:spcPts val="7151"/>
                </a:lnSpc>
              </a:pPr>
            </a:p>
          </p:txBody>
        </p:sp>
        <p:sp>
          <p:nvSpPr>
            <p:cNvPr name="TextBox 5" id="5"/>
            <p:cNvSpPr txBox="true"/>
            <p:nvPr/>
          </p:nvSpPr>
          <p:spPr>
            <a:xfrm rot="0">
              <a:off x="9685495" y="4837363"/>
              <a:ext cx="2519104" cy="1001032"/>
            </a:xfrm>
            <a:prstGeom prst="rect">
              <a:avLst/>
            </a:prstGeom>
          </p:spPr>
          <p:txBody>
            <a:bodyPr anchor="t" rtlCol="false" tIns="0" lIns="0" bIns="0" rIns="0">
              <a:spAutoFit/>
            </a:bodyPr>
            <a:lstStyle/>
            <a:p>
              <a:pPr algn="r">
                <a:lnSpc>
                  <a:spcPts val="7151"/>
                </a:lnSpc>
              </a:pPr>
            </a:p>
          </p:txBody>
        </p:sp>
        <p:sp>
          <p:nvSpPr>
            <p:cNvPr name="AutoShape 6" id="6"/>
            <p:cNvSpPr/>
            <p:nvPr/>
          </p:nvSpPr>
          <p:spPr>
            <a:xfrm rot="0">
              <a:off x="58474" y="3754149"/>
              <a:ext cx="12146126" cy="35253"/>
            </a:xfrm>
            <a:prstGeom prst="rect">
              <a:avLst/>
            </a:prstGeom>
            <a:solidFill>
              <a:srgbClr val="000000"/>
            </a:solidFill>
          </p:spPr>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0">
            <a:off x="851977" y="-1815113"/>
            <a:ext cx="16584046" cy="6564928"/>
            <a:chOff x="0" y="0"/>
            <a:chExt cx="22112062" cy="8753237"/>
          </a:xfrm>
        </p:grpSpPr>
        <p:sp>
          <p:nvSpPr>
            <p:cNvPr name="TextBox 3" id="3"/>
            <p:cNvSpPr txBox="true"/>
            <p:nvPr/>
          </p:nvSpPr>
          <p:spPr>
            <a:xfrm rot="0">
              <a:off x="0" y="2973682"/>
              <a:ext cx="22112062" cy="5779554"/>
            </a:xfrm>
            <a:prstGeom prst="rect">
              <a:avLst/>
            </a:prstGeom>
          </p:spPr>
          <p:txBody>
            <a:bodyPr anchor="t" rtlCol="false" tIns="0" lIns="0" bIns="0" rIns="0">
              <a:spAutoFit/>
            </a:bodyPr>
            <a:lstStyle/>
            <a:p>
              <a:pPr algn="ctr">
                <a:lnSpc>
                  <a:spcPts val="29402"/>
                </a:lnSpc>
              </a:pPr>
            </a:p>
          </p:txBody>
        </p:sp>
        <p:sp>
          <p:nvSpPr>
            <p:cNvPr name="TextBox 4" id="4"/>
            <p:cNvSpPr txBox="true"/>
            <p:nvPr/>
          </p:nvSpPr>
          <p:spPr>
            <a:xfrm rot="0">
              <a:off x="1541188" y="371475"/>
              <a:ext cx="20570874" cy="2611173"/>
            </a:xfrm>
            <a:prstGeom prst="rect">
              <a:avLst/>
            </a:prstGeom>
          </p:spPr>
          <p:txBody>
            <a:bodyPr anchor="t" rtlCol="false" tIns="0" lIns="0" bIns="0" rIns="0">
              <a:spAutoFit/>
            </a:bodyPr>
            <a:lstStyle/>
            <a:p>
              <a:pPr algn="ctr">
                <a:lnSpc>
                  <a:spcPts val="13249"/>
                </a:lnSpc>
              </a:pPr>
            </a:p>
          </p:txBody>
        </p:sp>
      </p:grpSp>
      <p:grpSp>
        <p:nvGrpSpPr>
          <p:cNvPr name="Group 5" id="5"/>
          <p:cNvGrpSpPr/>
          <p:nvPr/>
        </p:nvGrpSpPr>
        <p:grpSpPr>
          <a:xfrm rot="0">
            <a:off x="-1771713" y="2454327"/>
            <a:ext cx="15118997" cy="5378346"/>
            <a:chOff x="0" y="0"/>
            <a:chExt cx="20158662" cy="7171127"/>
          </a:xfrm>
        </p:grpSpPr>
        <p:sp>
          <p:nvSpPr>
            <p:cNvPr name="TextBox 6" id="6"/>
            <p:cNvSpPr txBox="true"/>
            <p:nvPr/>
          </p:nvSpPr>
          <p:spPr>
            <a:xfrm rot="0">
              <a:off x="0" y="2296333"/>
              <a:ext cx="20158662" cy="4874794"/>
            </a:xfrm>
            <a:prstGeom prst="rect">
              <a:avLst/>
            </a:prstGeom>
          </p:spPr>
          <p:txBody>
            <a:bodyPr anchor="t" rtlCol="false" tIns="0" lIns="0" bIns="0" rIns="0">
              <a:spAutoFit/>
            </a:bodyPr>
            <a:lstStyle/>
            <a:p>
              <a:pPr algn="ctr">
                <a:lnSpc>
                  <a:spcPts val="21144"/>
                </a:lnSpc>
              </a:pPr>
              <a:r>
                <a:rPr lang="en-US" sz="26430" spc="-264">
                  <a:solidFill>
                    <a:srgbClr val="428CE2"/>
                  </a:solidFill>
                  <a:latin typeface="Impact"/>
                  <a:ea typeface="Impact"/>
                  <a:cs typeface="Impact"/>
                  <a:sym typeface="Impact"/>
                </a:rPr>
                <a:t> COHESION</a:t>
              </a:r>
            </a:p>
          </p:txBody>
        </p:sp>
        <p:sp>
          <p:nvSpPr>
            <p:cNvPr name="TextBox 7" id="7"/>
            <p:cNvSpPr txBox="true"/>
            <p:nvPr/>
          </p:nvSpPr>
          <p:spPr>
            <a:xfrm rot="0">
              <a:off x="0" y="190500"/>
              <a:ext cx="20158662" cy="1836910"/>
            </a:xfrm>
            <a:prstGeom prst="rect">
              <a:avLst/>
            </a:prstGeom>
          </p:spPr>
          <p:txBody>
            <a:bodyPr anchor="t" rtlCol="false" tIns="0" lIns="0" bIns="0" rIns="0">
              <a:spAutoFit/>
            </a:bodyPr>
            <a:lstStyle/>
            <a:p>
              <a:pPr algn="ctr">
                <a:lnSpc>
                  <a:spcPts val="10010"/>
                </a:lnSpc>
              </a:pPr>
              <a:r>
                <a:rPr lang="en-US" sz="10010">
                  <a:solidFill>
                    <a:srgbClr val="0F2F76"/>
                  </a:solidFill>
                  <a:latin typeface="Montserrat"/>
                  <a:ea typeface="Montserrat"/>
                  <a:cs typeface="Montserrat"/>
                  <a:sym typeface="Montserrat"/>
                </a:rPr>
                <a:t>HIGH</a:t>
              </a:r>
            </a:p>
          </p:txBody>
        </p:sp>
      </p:grpSp>
      <p:sp>
        <p:nvSpPr>
          <p:cNvPr name="Freeform 8" id="8"/>
          <p:cNvSpPr/>
          <p:nvPr/>
        </p:nvSpPr>
        <p:spPr>
          <a:xfrm flipH="false" flipV="false" rot="0">
            <a:off x="13179473" y="0"/>
            <a:ext cx="4836695" cy="10287000"/>
          </a:xfrm>
          <a:custGeom>
            <a:avLst/>
            <a:gdLst/>
            <a:ahLst/>
            <a:cxnLst/>
            <a:rect r="r" b="b" t="t" l="l"/>
            <a:pathLst>
              <a:path h="10287000" w="4836695">
                <a:moveTo>
                  <a:pt x="0" y="0"/>
                </a:moveTo>
                <a:lnTo>
                  <a:pt x="4836695" y="0"/>
                </a:lnTo>
                <a:lnTo>
                  <a:pt x="4836695" y="10287000"/>
                </a:lnTo>
                <a:lnTo>
                  <a:pt x="0" y="10287000"/>
                </a:lnTo>
                <a:lnTo>
                  <a:pt x="0" y="0"/>
                </a:lnTo>
                <a:close/>
              </a:path>
            </a:pathLst>
          </a:custGeom>
          <a:blipFill>
            <a:blip r:embed="rId2"/>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2F2F2F"/>
        </a:solidFill>
      </p:bgPr>
    </p:bg>
    <p:spTree>
      <p:nvGrpSpPr>
        <p:cNvPr id="1" name=""/>
        <p:cNvGrpSpPr/>
        <p:nvPr/>
      </p:nvGrpSpPr>
      <p:grpSpPr>
        <a:xfrm>
          <a:off x="0" y="0"/>
          <a:ext cx="0" cy="0"/>
          <a:chOff x="0" y="0"/>
          <a:chExt cx="0" cy="0"/>
        </a:xfrm>
      </p:grpSpPr>
      <p:sp>
        <p:nvSpPr>
          <p:cNvPr name="Freeform 2" id="2"/>
          <p:cNvSpPr/>
          <p:nvPr/>
        </p:nvSpPr>
        <p:spPr>
          <a:xfrm flipH="false" flipV="false" rot="0">
            <a:off x="0" y="1028700"/>
            <a:ext cx="18288000" cy="8379877"/>
          </a:xfrm>
          <a:custGeom>
            <a:avLst/>
            <a:gdLst/>
            <a:ahLst/>
            <a:cxnLst/>
            <a:rect r="r" b="b" t="t" l="l"/>
            <a:pathLst>
              <a:path h="8379877" w="18288000">
                <a:moveTo>
                  <a:pt x="0" y="0"/>
                </a:moveTo>
                <a:lnTo>
                  <a:pt x="18288000" y="0"/>
                </a:lnTo>
                <a:lnTo>
                  <a:pt x="18288000" y="8379877"/>
                </a:lnTo>
                <a:lnTo>
                  <a:pt x="0" y="8379877"/>
                </a:lnTo>
                <a:lnTo>
                  <a:pt x="0" y="0"/>
                </a:lnTo>
                <a:close/>
              </a:path>
            </a:pathLst>
          </a:custGeom>
          <a:blipFill>
            <a:blip r:embed="rId2"/>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DAGXgSunL4Y</dc:identifier>
  <dcterms:modified xsi:type="dcterms:W3CDTF">2011-08-01T06:04:30Z</dcterms:modified>
  <cp:revision>1</cp:revision>
  <dc:title>Hunar Bazaar</dc:title>
</cp:coreProperties>
</file>